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5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23.jpeg" ContentType="image/jpeg"/>
  <Override PartName="/ppt/media/image13.png" ContentType="image/png"/>
  <Override PartName="/ppt/media/image12.png" ContentType="image/png"/>
  <Override PartName="/ppt/media/image10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9.jpeg" ContentType="image/jpe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2638E4B-0C65-45D3-AACA-F42CC983E16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Download Android Studio here: </a:t>
            </a:r>
            <a:endParaRPr/>
          </a:p>
          <a:p>
            <a:r>
              <a:rPr lang="en-US" sz="2000">
                <a:latin typeface="Arial"/>
              </a:rPr>
              <a:t>https://developer.android.com/sdk/index.html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FE3E0AA-DB4D-4832-A0F6-7FDA420C43A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EECCAC0-E42F-4AC1-B769-460B8F74E85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520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/opt/lampp/lampp start</a:t>
            </a: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C69EFD9-D8E6-4EFF-BB86-F601CC9F971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22731D-DB8E-4A86-A226-168412354A1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http://www.ntu.edu.sg/home/ehchua/programming/java/images/Swing_JComponentClassDiagram.png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424632D-16AE-4316-BD4F-D9BE5E6AB16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7620120" y="0"/>
            <a:ext cx="4570560" cy="685656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3360" y="770400"/>
            <a:ext cx="10780920" cy="335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Intro to Swing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667440" y="4206960"/>
            <a:ext cx="9226800" cy="164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Using Java Swing and MVC Design Pattern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Swing Basics - Layouts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676800" y="2011680"/>
            <a:ext cx="4626360" cy="3764880"/>
          </a:xfrm>
          <a:prstGeom prst="rect">
            <a:avLst/>
          </a:prstGeom>
          <a:noFill/>
          <a:ln>
            <a:noFill/>
          </a:ln>
        </p:spPr>
      </p:sp>
      <p:pic>
        <p:nvPicPr>
          <p:cNvPr id="1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78680" y="2834640"/>
            <a:ext cx="8429400" cy="2249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5687640"/>
            <a:ext cx="11671560" cy="79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Swing Basics – Action Listener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3474720" y="5762520"/>
            <a:ext cx="45493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u="sng">
                <a:solidFill>
                  <a:srgbClr val="000000"/>
                </a:solidFill>
                <a:latin typeface="Calibri Light"/>
              </a:rPr>
              <a:t>Action Listener</a:t>
            </a:r>
            <a:r>
              <a:rPr lang="en-US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>
                <a:solidFill>
                  <a:srgbClr val="00cc33"/>
                </a:solidFill>
                <a:latin typeface="Calibri Light"/>
              </a:rPr>
              <a:t>calls</a:t>
            </a:r>
            <a:r>
              <a:rPr lang="en-US">
                <a:solidFill>
                  <a:srgbClr val="000000"/>
                </a:solidFill>
                <a:latin typeface="Calibri Light"/>
              </a:rPr>
              <a:t> a </a:t>
            </a:r>
            <a:r>
              <a:rPr b="1" lang="en-US">
                <a:solidFill>
                  <a:srgbClr val="660066"/>
                </a:solidFill>
                <a:latin typeface="Calibri Light"/>
              </a:rPr>
              <a:t>method</a:t>
            </a:r>
            <a:r>
              <a:rPr lang="en-US">
                <a:solidFill>
                  <a:srgbClr val="000000"/>
                </a:solidFill>
                <a:latin typeface="Calibri Light"/>
              </a:rPr>
              <a:t> when a particular </a:t>
            </a:r>
            <a:r>
              <a:rPr b="1" lang="en-US">
                <a:solidFill>
                  <a:srgbClr val="ff3333"/>
                </a:solidFill>
                <a:latin typeface="Calibri Light"/>
              </a:rPr>
              <a:t>action</a:t>
            </a:r>
            <a:r>
              <a:rPr lang="en-US">
                <a:solidFill>
                  <a:srgbClr val="000000"/>
                </a:solidFill>
                <a:latin typeface="Calibri Light"/>
              </a:rPr>
              <a:t> takes place</a:t>
            </a:r>
            <a:endParaRPr/>
          </a:p>
        </p:txBody>
      </p:sp>
      <p:pic>
        <p:nvPicPr>
          <p:cNvPr id="1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60" y="2594160"/>
            <a:ext cx="11505240" cy="280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Pair Programming exercise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3474720" y="5762520"/>
            <a:ext cx="4549320" cy="363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14800" y="2286000"/>
            <a:ext cx="4803840" cy="35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Android Studio</a:t>
            </a:r>
            <a:endParaRPr/>
          </a:p>
        </p:txBody>
      </p:sp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9320" y="1920240"/>
            <a:ext cx="4437360" cy="10083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200" y="3200400"/>
            <a:ext cx="7456680" cy="376092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212080" y="2103120"/>
            <a:ext cx="2102040" cy="721440"/>
          </a:xfrm>
          <a:prstGeom prst="leftArrow">
            <a:avLst>
              <a:gd name="adj1" fmla="val 54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158" name="CustomShape 3"/>
          <p:cNvSpPr/>
          <p:nvPr/>
        </p:nvSpPr>
        <p:spPr>
          <a:xfrm>
            <a:off x="7589520" y="2286000"/>
            <a:ext cx="131976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Follow Link</a:t>
            </a:r>
            <a:endParaRPr/>
          </a:p>
        </p:txBody>
      </p:sp>
      <p:sp>
        <p:nvSpPr>
          <p:cNvPr id="159" name="CustomShape 4"/>
          <p:cNvSpPr/>
          <p:nvPr/>
        </p:nvSpPr>
        <p:spPr>
          <a:xfrm>
            <a:off x="982440" y="5909040"/>
            <a:ext cx="1461960" cy="54756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160" name="CustomShape 5"/>
          <p:cNvSpPr/>
          <p:nvPr/>
        </p:nvSpPr>
        <p:spPr>
          <a:xfrm>
            <a:off x="640080" y="6583680"/>
            <a:ext cx="166860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Download Tool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Get HAMX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2926080" y="6309360"/>
            <a:ext cx="6088680" cy="6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TextShape 3"/>
          <p:cNvSpPr txBox="1"/>
          <p:nvPr/>
        </p:nvSpPr>
        <p:spPr>
          <a:xfrm>
            <a:off x="322200" y="5523840"/>
            <a:ext cx="11565000" cy="602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https://software.intel.com/en-us/android/articles/installation-instructions-for-intel-hardware-accelerated-execution-manager-windows</a:t>
            </a:r>
            <a:endParaRPr/>
          </a:p>
        </p:txBody>
      </p:sp>
      <p:pic>
        <p:nvPicPr>
          <p:cNvPr id="1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2120" y="2021400"/>
            <a:ext cx="8029080" cy="31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Get XAMPP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2926080" y="6309360"/>
            <a:ext cx="608868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Go to www.apachefriends.org </a:t>
            </a:r>
            <a:endParaRPr/>
          </a:p>
        </p:txBody>
      </p:sp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1645920"/>
            <a:ext cx="8712360" cy="466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080" y="2252880"/>
            <a:ext cx="5188320" cy="287856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17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63600" y="822960"/>
            <a:ext cx="3331080" cy="29120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03520" y="3566160"/>
            <a:ext cx="4386960" cy="29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1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1440" y="2317680"/>
            <a:ext cx="8425800" cy="40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Start XAMPP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920240"/>
            <a:ext cx="6989400" cy="475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57360" y="499680"/>
            <a:ext cx="10770120" cy="165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Go to htdocs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775440" y="2743200"/>
            <a:ext cx="2606040" cy="118548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CustomShape 3"/>
          <p:cNvSpPr/>
          <p:nvPr/>
        </p:nvSpPr>
        <p:spPr>
          <a:xfrm>
            <a:off x="986760" y="4018680"/>
            <a:ext cx="4340880" cy="191628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CustomShape 4"/>
          <p:cNvSpPr/>
          <p:nvPr/>
        </p:nvSpPr>
        <p:spPr>
          <a:xfrm>
            <a:off x="884520" y="2289960"/>
            <a:ext cx="6154920" cy="542880"/>
          </a:xfrm>
          <a:prstGeom prst="rect">
            <a:avLst/>
          </a:prstGeom>
          <a:noFill/>
          <a:ln>
            <a:noFill/>
          </a:ln>
        </p:spPr>
      </p:sp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4640" y="1680480"/>
            <a:ext cx="7913880" cy="97020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88920" y="2743200"/>
            <a:ext cx="5237280" cy="35989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720" y="2743200"/>
            <a:ext cx="7332840" cy="417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>
                <p:childTnLst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Today's Overview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822960" y="2442240"/>
            <a:ext cx="2549520" cy="118656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CustomShape 3"/>
          <p:cNvSpPr/>
          <p:nvPr/>
        </p:nvSpPr>
        <p:spPr>
          <a:xfrm>
            <a:off x="869400" y="2105280"/>
            <a:ext cx="434196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9933"/>
                </a:solidFill>
                <a:latin typeface="Calibri Light"/>
              </a:rPr>
              <a:t>G</a:t>
            </a:r>
            <a:r>
              <a:rPr lang="en-US" sz="3600">
                <a:solidFill>
                  <a:srgbClr val="cc0000"/>
                </a:solidFill>
                <a:latin typeface="Calibri Light"/>
              </a:rPr>
              <a:t>i</a:t>
            </a:r>
            <a:r>
              <a:rPr lang="en-US" sz="3600">
                <a:solidFill>
                  <a:srgbClr val="b2b2b2"/>
                </a:solidFill>
                <a:latin typeface="Calibri Light"/>
              </a:rPr>
              <a:t>t Exercise 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ff"/>
                </a:solidFill>
                <a:latin typeface="Calibri Light"/>
              </a:rPr>
              <a:t>Swing basics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99"/>
                </a:solidFill>
                <a:latin typeface="Calibri Light"/>
              </a:rPr>
              <a:t>Swing Exercise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99"/>
                </a:solidFill>
                <a:latin typeface="Calibri Light"/>
              </a:rPr>
              <a:t>More </a:t>
            </a:r>
            <a:r>
              <a:rPr lang="en-US" sz="3600">
                <a:solidFill>
                  <a:srgbClr val="009933"/>
                </a:solidFill>
                <a:latin typeface="Calibri Light"/>
              </a:rPr>
              <a:t>Downloads!!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References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Java Game Tutorial: </a:t>
            </a:r>
            <a:r>
              <a:rPr lang="en-US" sz="2400" u="sng">
                <a:solidFill>
                  <a:srgbClr val="3b85de"/>
                </a:solidFill>
                <a:latin typeface="Calibri Light"/>
              </a:rPr>
              <a:t>http://zetcode.com/tutorials/javagamestutorial/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 </a:t>
            </a:r>
            <a:endParaRPr/>
          </a:p>
          <a:p>
            <a:pPr>
              <a:lnSpc>
                <a:spcPct val="85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  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Java Group layout:https://docs.oracle.com/javase/tutorial/uiswing/layout/group.html  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Get the latest material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676800" y="2011680"/>
            <a:ext cx="5078160" cy="376488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CustomShape 3"/>
          <p:cNvSpPr/>
          <p:nvPr/>
        </p:nvSpPr>
        <p:spPr>
          <a:xfrm>
            <a:off x="6979680" y="2377440"/>
            <a:ext cx="52063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Travel to tutorial folder</a:t>
            </a:r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2103120"/>
            <a:ext cx="6705360" cy="2381040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6979680" y="3200400"/>
            <a:ext cx="52063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Check that you are in the Repo</a:t>
            </a:r>
            <a:endParaRPr/>
          </a:p>
        </p:txBody>
      </p:sp>
      <p:sp>
        <p:nvSpPr>
          <p:cNvPr id="125" name="CustomShape 5"/>
          <p:cNvSpPr/>
          <p:nvPr/>
        </p:nvSpPr>
        <p:spPr>
          <a:xfrm>
            <a:off x="6979680" y="4120560"/>
            <a:ext cx="52063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Get latest files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Importing a project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676800" y="2011680"/>
            <a:ext cx="507816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File -&gt; Import -&gt; Existing project into Workspace -&gt; Browse for project</a:t>
            </a:r>
            <a:endParaRPr/>
          </a:p>
        </p:txBody>
      </p:sp>
      <p:pic>
        <p:nvPicPr>
          <p:cNvPr id="128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1737360"/>
            <a:ext cx="4936680" cy="484524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612360" y="3710160"/>
            <a:ext cx="520632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Go ahead and import today’s example code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261280" y="542160"/>
            <a:ext cx="3381840" cy="19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Java Swing</a:t>
            </a:r>
            <a:r>
              <a:rPr lang="en-US" sz="4000">
                <a:solidFill>
                  <a:srgbClr val="ffffff"/>
                </a:solidFill>
                <a:latin typeface="Calibri Light"/>
              </a:rPr>
              <a:t>	</a:t>
            </a:r>
            <a:endParaRPr/>
          </a:p>
        </p:txBody>
      </p:sp>
      <p:pic>
        <p:nvPicPr>
          <p:cNvPr id="131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60480" y="1111320"/>
            <a:ext cx="3897360" cy="387216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276040" y="2511720"/>
            <a:ext cx="3396960" cy="31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The very basics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74200" y="952560"/>
            <a:ext cx="7842600" cy="52642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Java Swing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657360" y="2358360"/>
            <a:ext cx="2839320" cy="191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 Light"/>
              </a:rPr>
              <a:t>Java Swing is the library used to make Graphical user interfaces in Java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Swing Basics - JFrame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JFame object is your window</a:t>
            </a:r>
            <a:endParaRPr/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36720" y="2864160"/>
            <a:ext cx="3978000" cy="29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Swing Basics - JFrame</a:t>
            </a:r>
            <a:endParaRPr/>
          </a:p>
        </p:txBody>
      </p:sp>
      <p:pic>
        <p:nvPicPr>
          <p:cNvPr id="140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2960" y="2498040"/>
            <a:ext cx="10080000" cy="308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Swing Basics - Layouts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676800" y="2011680"/>
            <a:ext cx="462636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layout is how </a:t>
            </a:r>
            <a:r>
              <a:rPr b="1" lang="en-US" sz="2400">
                <a:solidFill>
                  <a:srgbClr val="009933"/>
                </a:solidFill>
                <a:latin typeface="Calibri Light"/>
              </a:rPr>
              <a:t>components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 are </a:t>
            </a:r>
            <a:r>
              <a:rPr b="1" lang="en-US" sz="2400">
                <a:solidFill>
                  <a:srgbClr val="990000"/>
                </a:solidFill>
                <a:latin typeface="Calibri Light"/>
              </a:rPr>
              <a:t>placed</a:t>
            </a:r>
            <a:endParaRPr/>
          </a:p>
        </p:txBody>
      </p:sp>
      <p:pic>
        <p:nvPicPr>
          <p:cNvPr id="1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77840" y="1828800"/>
            <a:ext cx="5668920" cy="491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